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73" r:id="rId2"/>
    <p:sldId id="269" r:id="rId3"/>
    <p:sldId id="271" r:id="rId4"/>
    <p:sldId id="272" r:id="rId5"/>
    <p:sldId id="270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73" userDrawn="1">
          <p15:clr>
            <a:srgbClr val="A4A3A4"/>
          </p15:clr>
        </p15:guide>
        <p15:guide id="3" pos="2933" userDrawn="1">
          <p15:clr>
            <a:srgbClr val="A4A3A4"/>
          </p15:clr>
        </p15:guide>
        <p15:guide id="4" orient="horz" pos="1230" userDrawn="1">
          <p15:clr>
            <a:srgbClr val="A4A3A4"/>
          </p15:clr>
        </p15:guide>
        <p15:guide id="5" orient="horz" pos="10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4F5"/>
    <a:srgbClr val="17A499"/>
    <a:srgbClr val="F08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2"/>
    <p:restoredTop sz="93770"/>
  </p:normalViewPr>
  <p:slideViewPr>
    <p:cSldViewPr snapToGrid="0" snapToObjects="1">
      <p:cViewPr varScale="1">
        <p:scale>
          <a:sx n="106" d="100"/>
          <a:sy n="106" d="100"/>
        </p:scale>
        <p:origin x="630" y="96"/>
      </p:cViewPr>
      <p:guideLst>
        <p:guide pos="3273"/>
        <p:guide pos="2933"/>
        <p:guide orient="horz" pos="1230"/>
        <p:guide orient="horz" pos="10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BFE7E-F887-7C43-BAD7-29F6AE660638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F9D0B8-BA82-194B-82B0-B533859BFE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41050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63633F-77D8-4B4A-A04D-95B190A9A1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2DD9AC-A2CD-004C-BBC1-9B1FEC6E8D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96A3BA-B221-5848-AE72-875E6644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CA5951-1B14-0344-BF0B-F1D1D9EEB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CC1D92-950E-D044-9618-CA09A25C2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42769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39BFA4-D7E3-0743-89CC-733751DED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819881-3B05-064F-AAC9-671EFFB06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7DF531-980A-9E44-9796-8009CD103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736B74-7BBD-224B-B1BC-4BC76BC33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A2FFDE-4965-D44C-883C-9E749A4DD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127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18217-FE04-3B41-9233-6BDC3A18C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7B235D-C9B5-F54E-B39E-C67448D9C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9C02C2-BFC8-A141-9DD6-FA5858C40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3BF8E3-890A-E240-86F4-6207E3300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D81ACB-85F9-6E48-9D8E-74E0B6A69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501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62A66-0C16-E045-B700-089ECFDCA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D83C8B-98CB-6743-BDB0-63F1DAEC00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A6746E-9A31-7042-9532-2A20A8A40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1175FA-4C28-4046-B66F-E96296403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D28973-B6C2-D548-A874-9FB4B09D8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A2B58B-CA0C-1747-B365-00DADC071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05291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6E328B-77AF-7347-8D7D-9F6BE9FA4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B3B74E-7B4C-D44D-B01C-4ED68BF18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3D985A-D26C-D344-9282-A0D506BD3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732B8A4-7775-5249-94E5-E64A8630D1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4C740BD-F844-174D-BA0A-79F4831336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D8909D1-D572-BE43-9E87-40905BC3A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07EDA97-B1B5-7849-B893-7BCD5D58F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B39A307-DD60-0C47-B48F-C8B6EE7AC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46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70DFA-521F-2B4E-B041-58149A5CA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823F3FC-DDB5-4342-8D13-1B53BB62C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F31A3CB-305B-B146-9DBE-BD43EFB5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C8D162-F223-5C4E-AFDB-E8B358C1C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4597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4D4E06C-F0D4-474B-9066-203A394E1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66ABB51-7AA3-6E45-90B5-8AD5588F8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55C6CA2-5F57-1B42-A82C-6795EBCD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5029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BF6382-BDBC-0246-BBCB-D58C654D4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BA32BE-C17C-F245-83EE-39D8EF6F8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A14C2BB-B12E-4F44-BEC4-417D11CBC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97861F-828F-9347-A829-2CCFC161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2C4B6D-628A-994A-A746-2DEFF7C20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3B546C-900C-AA4A-B36A-FA33CB33E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2310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C7F832-689E-9647-9843-25EAFA000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CC22D4E-41E2-A241-BD45-C5D4F5DAC9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695E227-3497-344D-BDF9-BBBC03DE4C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CC6ED5-5D50-654B-BC79-261DE0244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E5FD9B-F607-1449-80E7-A40300342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5BC538-57E2-5D44-91F2-721E0B60B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9947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6CC2E9-036C-2B43-BAF4-A9BFE2DD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49EC4F5-9E06-BC4D-9535-85F43CD811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29AEA6-FB2F-0C46-8850-9F93E3B15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4754EB-8D54-A54E-BA25-BB909160F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6A5185-A662-7644-9836-93B8025F7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5047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04D66D-8ACB-C14C-9055-36BA66D440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4783CCD-435C-2948-8B76-B685F37B1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81668A-78AD-D84D-B347-95EFEFEA1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7A8FFB-C677-664A-8204-3E20614C4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54045E-71CE-6E40-B43D-3EDBED6D2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1629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40905B0-0A4B-FE4C-B2E1-38C25A9F1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7EDC77-A24A-934B-A0E3-939A231EB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E7B159-9DF2-274A-AE9C-EDE089D8A6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3034A-1E0C-A74D-9038-1420D23EDE96}" type="datetimeFigureOut">
              <a:rPr lang="es-CL" smtClean="0"/>
              <a:t>09-10-2026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167D79-746D-5746-A0DD-064DC44B1A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E68488-9117-8149-BFE7-AD7A319FB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6E1C2-5D32-5D49-8C21-B9F5D7200E6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0387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137014-D853-19F6-CB38-4DBACB2DC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6D719C6-31F2-D234-D0E3-396D3D7BDC7D}"/>
              </a:ext>
            </a:extLst>
          </p:cNvPr>
          <p:cNvSpPr txBox="1"/>
          <p:nvPr/>
        </p:nvSpPr>
        <p:spPr>
          <a:xfrm>
            <a:off x="4195292" y="425888"/>
            <a:ext cx="7807817" cy="1066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fontAlgn="base">
              <a:spcAft>
                <a:spcPts val="750"/>
              </a:spcAft>
              <a:buNone/>
            </a:pPr>
            <a:r>
              <a:rPr lang="es-CL" sz="1600" b="0" i="0" dirty="0">
                <a:solidFill>
                  <a:schemeClr val="bg1"/>
                </a:solidFill>
                <a:effectLst/>
                <a:latin typeface="+mn-lt"/>
              </a:rPr>
              <a:t>Universidad de Santiago de Chile (USACH)</a:t>
            </a:r>
          </a:p>
          <a:p>
            <a:pPr marL="0" marR="0" indent="0" algn="l" fontAlgn="base">
              <a:spcAft>
                <a:spcPts val="750"/>
              </a:spcAft>
              <a:buNone/>
            </a:pPr>
            <a:r>
              <a:rPr lang="es-CL" b="1" i="0" dirty="0" err="1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Bilingual</a:t>
            </a:r>
            <a:r>
              <a:rPr lang="es-CL" b="1" i="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</a:t>
            </a:r>
            <a:r>
              <a:rPr lang="es-CL" b="1" i="0" dirty="0" err="1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Education</a:t>
            </a:r>
            <a:r>
              <a:rPr lang="es-CL" b="1" i="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</a:t>
            </a:r>
            <a:r>
              <a:rPr lang="es-CL" b="1" i="0" dirty="0" err="1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through</a:t>
            </a:r>
            <a:r>
              <a:rPr lang="es-CL" b="1" i="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CLIL: Current </a:t>
            </a:r>
            <a:r>
              <a:rPr lang="es-CL" b="1" i="0" dirty="0" err="1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Conversations</a:t>
            </a:r>
            <a:r>
              <a:rPr lang="es-CL" b="1" i="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and </a:t>
            </a:r>
            <a:r>
              <a:rPr lang="es-CL" b="1" i="0" dirty="0" err="1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the</a:t>
            </a:r>
            <a:r>
              <a:rPr lang="es-CL" b="1" i="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 Future Ahead</a:t>
            </a:r>
          </a:p>
          <a:p>
            <a:pPr marL="0" marR="0" indent="0" algn="l" fontAlgn="base">
              <a:buNone/>
            </a:pPr>
            <a:r>
              <a:rPr lang="es-CL" sz="1400" i="0" dirty="0">
                <a:solidFill>
                  <a:schemeClr val="bg1"/>
                </a:solidFill>
                <a:effectLst/>
                <a:latin typeface="+mn-lt"/>
              </a:rPr>
              <a:t>November 4–6, 2026 - </a:t>
            </a:r>
            <a:r>
              <a:rPr lang="es-CL" sz="1400" dirty="0" err="1">
                <a:solidFill>
                  <a:schemeClr val="bg1"/>
                </a:solidFill>
              </a:rPr>
              <a:t>V</a:t>
            </a:r>
            <a:r>
              <a:rPr lang="es-CL" sz="1400" i="0" dirty="0" err="1">
                <a:solidFill>
                  <a:schemeClr val="bg1"/>
                </a:solidFill>
                <a:effectLst/>
                <a:latin typeface="+mn-lt"/>
              </a:rPr>
              <a:t>enue</a:t>
            </a:r>
            <a:r>
              <a:rPr lang="es-CL" sz="1400" i="0" dirty="0">
                <a:solidFill>
                  <a:schemeClr val="bg1"/>
                </a:solidFill>
                <a:effectLst/>
                <a:latin typeface="+mn-lt"/>
              </a:rPr>
              <a:t>: CEPEC – Cruz del Sur #77 – </a:t>
            </a:r>
            <a:r>
              <a:rPr lang="es-CL" sz="1400" i="0">
                <a:solidFill>
                  <a:schemeClr val="bg1"/>
                </a:solidFill>
                <a:effectLst/>
                <a:latin typeface="+mn-lt"/>
              </a:rPr>
              <a:t>Las </a:t>
            </a:r>
            <a:r>
              <a:rPr lang="es-CL" sz="1400">
                <a:solidFill>
                  <a:schemeClr val="bg1"/>
                </a:solidFill>
              </a:rPr>
              <a:t>Co</a:t>
            </a:r>
            <a:r>
              <a:rPr lang="es-CL" sz="1400" i="0">
                <a:solidFill>
                  <a:schemeClr val="bg1"/>
                </a:solidFill>
                <a:effectLst/>
                <a:latin typeface="+mn-lt"/>
              </a:rPr>
              <a:t>ndes</a:t>
            </a:r>
            <a:endParaRPr lang="es-CL" sz="1050" i="0" dirty="0">
              <a:solidFill>
                <a:schemeClr val="bg1"/>
              </a:solidFill>
              <a:effectLst/>
              <a:latin typeface="Montserrat" pitchFamily="2" charset="77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1B95CFC0-B244-0754-6655-3A3F59BAF574}"/>
              </a:ext>
            </a:extLst>
          </p:cNvPr>
          <p:cNvGrpSpPr/>
          <p:nvPr/>
        </p:nvGrpSpPr>
        <p:grpSpPr>
          <a:xfrm>
            <a:off x="0" y="5915891"/>
            <a:ext cx="12192000" cy="942109"/>
            <a:chOff x="0" y="5915891"/>
            <a:chExt cx="12192000" cy="942109"/>
          </a:xfrm>
        </p:grpSpPr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17687042-FCFD-9C93-A5E2-E16EAD544CEC}"/>
                </a:ext>
              </a:extLst>
            </p:cNvPr>
            <p:cNvSpPr/>
            <p:nvPr/>
          </p:nvSpPr>
          <p:spPr>
            <a:xfrm>
              <a:off x="0" y="5915891"/>
              <a:ext cx="12192000" cy="942109"/>
            </a:xfrm>
            <a:prstGeom prst="rect">
              <a:avLst/>
            </a:prstGeom>
            <a:solidFill>
              <a:srgbClr val="E8F4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3446464-C0E2-40E2-A416-E527311E7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279" t="14855" r="4425" b="18968"/>
            <a:stretch>
              <a:fillRect/>
            </a:stretch>
          </p:blipFill>
          <p:spPr>
            <a:xfrm>
              <a:off x="484599" y="6044184"/>
              <a:ext cx="11222802" cy="7204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1002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2106F6D-EF6D-EEFC-6015-EFFE23DC1246}"/>
              </a:ext>
            </a:extLst>
          </p:cNvPr>
          <p:cNvSpPr txBox="1"/>
          <p:nvPr/>
        </p:nvSpPr>
        <p:spPr>
          <a:xfrm>
            <a:off x="2228046" y="6488668"/>
            <a:ext cx="8284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fontAlgn="base">
              <a:spcAft>
                <a:spcPts val="750"/>
              </a:spcAft>
              <a:buNone/>
            </a:pP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Bilingual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Education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through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CLIL: Current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Conversations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and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the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Future Ahead</a:t>
            </a:r>
          </a:p>
        </p:txBody>
      </p:sp>
    </p:spTree>
    <p:extLst>
      <p:ext uri="{BB962C8B-B14F-4D97-AF65-F5344CB8AC3E}">
        <p14:creationId xmlns:p14="http://schemas.microsoft.com/office/powerpoint/2010/main" val="4076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BDD0C-85B8-F06D-964F-71F802BDD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9552345-4069-21BC-0B84-2D0E18886EC1}"/>
              </a:ext>
            </a:extLst>
          </p:cNvPr>
          <p:cNvSpPr txBox="1"/>
          <p:nvPr/>
        </p:nvSpPr>
        <p:spPr>
          <a:xfrm>
            <a:off x="2228046" y="6488668"/>
            <a:ext cx="8284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fontAlgn="base">
              <a:spcAft>
                <a:spcPts val="750"/>
              </a:spcAft>
              <a:buNone/>
            </a:pP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Bilingual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Education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through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CLIL: Current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Conversations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and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the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Future Ahead</a:t>
            </a:r>
          </a:p>
        </p:txBody>
      </p:sp>
    </p:spTree>
    <p:extLst>
      <p:ext uri="{BB962C8B-B14F-4D97-AF65-F5344CB8AC3E}">
        <p14:creationId xmlns:p14="http://schemas.microsoft.com/office/powerpoint/2010/main" val="2587481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F53E3-E387-1D7D-1949-204D3519B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12C5A-7EEC-2CD4-FF2D-FDF716F80853}"/>
              </a:ext>
            </a:extLst>
          </p:cNvPr>
          <p:cNvSpPr txBox="1"/>
          <p:nvPr/>
        </p:nvSpPr>
        <p:spPr>
          <a:xfrm>
            <a:off x="2228046" y="6488668"/>
            <a:ext cx="8284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fontAlgn="base">
              <a:spcAft>
                <a:spcPts val="750"/>
              </a:spcAft>
              <a:buNone/>
            </a:pP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Bilingual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Education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through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CLIL: Current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Conversations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and </a:t>
            </a:r>
            <a:r>
              <a:rPr lang="es-CL" sz="1800" b="1" i="0" dirty="0" err="1">
                <a:solidFill>
                  <a:srgbClr val="17A499"/>
                </a:solidFill>
                <a:effectLst/>
                <a:latin typeface="+mn-lt"/>
              </a:rPr>
              <a:t>the</a:t>
            </a:r>
            <a:r>
              <a:rPr lang="es-CL" sz="1800" b="1" i="0" dirty="0">
                <a:solidFill>
                  <a:srgbClr val="17A499"/>
                </a:solidFill>
                <a:effectLst/>
                <a:latin typeface="+mn-lt"/>
              </a:rPr>
              <a:t> Future Ahead</a:t>
            </a:r>
          </a:p>
        </p:txBody>
      </p:sp>
    </p:spTree>
    <p:extLst>
      <p:ext uri="{BB962C8B-B14F-4D97-AF65-F5344CB8AC3E}">
        <p14:creationId xmlns:p14="http://schemas.microsoft.com/office/powerpoint/2010/main" val="3097333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064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2204</TotalTime>
  <Words>69</Words>
  <Application>Microsoft Office PowerPoint</Application>
  <PresentationFormat>Panorámica</PresentationFormat>
  <Paragraphs>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</dc:title>
  <dc:creator>Microsoft Office User</dc:creator>
  <cp:lastModifiedBy>Usach</cp:lastModifiedBy>
  <cp:revision>161</cp:revision>
  <cp:lastPrinted>2020-10-22T12:42:19Z</cp:lastPrinted>
  <dcterms:created xsi:type="dcterms:W3CDTF">2020-09-01T16:05:44Z</dcterms:created>
  <dcterms:modified xsi:type="dcterms:W3CDTF">2026-10-09T16:28:23Z</dcterms:modified>
</cp:coreProperties>
</file>